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6" r:id="rId2"/>
    <p:sldId id="309" r:id="rId3"/>
    <p:sldId id="310" r:id="rId4"/>
    <p:sldId id="311" r:id="rId5"/>
    <p:sldId id="312" r:id="rId6"/>
    <p:sldId id="318" r:id="rId7"/>
    <p:sldId id="313" r:id="rId8"/>
    <p:sldId id="314" r:id="rId9"/>
    <p:sldId id="315" r:id="rId10"/>
    <p:sldId id="333" r:id="rId11"/>
    <p:sldId id="316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4" r:id="rId24"/>
    <p:sldId id="329" r:id="rId25"/>
    <p:sldId id="330" r:id="rId26"/>
    <p:sldId id="331" r:id="rId27"/>
    <p:sldId id="332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CC00"/>
    <a:srgbClr val="A5F62E"/>
    <a:srgbClr val="76C308"/>
    <a:srgbClr val="4F81BD"/>
    <a:srgbClr val="009900"/>
    <a:srgbClr val="92D050"/>
    <a:srgbClr val="E47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0FFB1-E4DA-446B-84E5-260FA7038DF7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2D729-89AD-4E04-8A9A-0A6052A0A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63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62AB-439E-421D-92BF-AC40878CDE9D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11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DC8-49E5-4DBA-90C1-E785E7C8A599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9867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DC8-49E5-4DBA-90C1-E785E7C8A599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0775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DC8-49E5-4DBA-90C1-E785E7C8A599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1494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DC8-49E5-4DBA-90C1-E785E7C8A599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2887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DC8-49E5-4DBA-90C1-E785E7C8A599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4444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F232-9F1C-460D-9FED-A8B5AA8C57BD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82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1F00-EDBD-43AD-8845-4355AAE50D0C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55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6306"/>
            <a:ext cx="8712968" cy="816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10" y="1484784"/>
            <a:ext cx="8387754" cy="46085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5211" y="6381328"/>
            <a:ext cx="684132" cy="365125"/>
          </a:xfrm>
        </p:spPr>
        <p:txBody>
          <a:bodyPr/>
          <a:lstStyle/>
          <a:p>
            <a:fld id="{D1B6DBB7-B045-4643-BEDA-2AC3406F4331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462297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4629" y="6381328"/>
            <a:ext cx="512638" cy="365125"/>
          </a:xfrm>
        </p:spPr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86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C8D-B0DE-475E-B4A5-625B3746FBA2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4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1EA-BB80-4206-AE09-0673849E388D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37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507E-E5B7-4CC4-8662-14FA1EE844D6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27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88A5-45FC-4D49-93D1-B4C0CDC1E4AE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13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84E4-FE4F-4894-B851-8009B538253F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17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1831-2784-4290-B77F-DDC0312B01A0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63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39B9-7FF9-4D58-BA89-977874FB42FC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4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0DC8-49E5-4DBA-90C1-E785E7C8A599}" type="datetime1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44BB50-B7B3-497B-AAED-7CC56EBF7E0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8" name="직사각형 17"/>
          <p:cNvSpPr/>
          <p:nvPr userDrawn="1"/>
        </p:nvSpPr>
        <p:spPr>
          <a:xfrm>
            <a:off x="-8467" y="-3244"/>
            <a:ext cx="9144000" cy="118874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21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2404534"/>
            <a:ext cx="7889339" cy="1646302"/>
          </a:xfrm>
        </p:spPr>
        <p:txBody>
          <a:bodyPr/>
          <a:lstStyle/>
          <a:p>
            <a:pPr algn="ctr"/>
            <a:r>
              <a:rPr lang="ko-KR" altLang="en-US" dirty="0" err="1" smtClean="0"/>
              <a:t>앱인벤터</a:t>
            </a:r>
            <a:r>
              <a:rPr lang="ko-KR" altLang="en-US" dirty="0" smtClean="0"/>
              <a:t> </a:t>
            </a:r>
            <a:r>
              <a:rPr lang="ko-KR" altLang="en-US" dirty="0" smtClean="0"/>
              <a:t>기초과정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 smtClean="0"/>
              <a:t>5</a:t>
            </a:r>
            <a:r>
              <a:rPr lang="ko-KR" altLang="en-US" smtClean="0"/>
              <a:t>차시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4492245"/>
            <a:ext cx="5826719" cy="1096899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>
                <a:solidFill>
                  <a:schemeClr val="tx1"/>
                </a:solidFill>
              </a:rPr>
              <a:t>㈜헬로앱스</a:t>
            </a:r>
            <a:endParaRPr lang="en-US" altLang="ko-KR" sz="3600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5739884"/>
            <a:ext cx="37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강사</a:t>
            </a:r>
            <a:r>
              <a:rPr lang="en-US" altLang="ko-KR" dirty="0"/>
              <a:t>: </a:t>
            </a:r>
            <a:r>
              <a:rPr lang="ko-KR" altLang="en-US"/>
              <a:t>김영준 목원대학교 겸임교수</a:t>
            </a:r>
          </a:p>
        </p:txBody>
      </p:sp>
    </p:spTree>
    <p:extLst>
      <p:ext uri="{BB962C8B-B14F-4D97-AF65-F5344CB8AC3E}">
        <p14:creationId xmlns:p14="http://schemas.microsoft.com/office/powerpoint/2010/main" val="235294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화면 배치하기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Screen2</a:t>
            </a:r>
            <a:r>
              <a:rPr lang="ko-KR" altLang="en-US" smtClean="0"/>
              <a:t>에도 </a:t>
            </a:r>
            <a:r>
              <a:rPr lang="en-US" altLang="ko-KR" dirty="0" err="1" smtClean="0"/>
              <a:t>TinyDB</a:t>
            </a:r>
            <a:r>
              <a:rPr lang="ko-KR" altLang="en-US" smtClean="0"/>
              <a:t>를 추가해 줍니다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82923"/>
            <a:ext cx="7058025" cy="4229100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>
            <a:off x="1691680" y="3356992"/>
            <a:ext cx="4032448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5724128" y="3861048"/>
            <a:ext cx="216024" cy="2088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50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화면 배치하기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Screen1</a:t>
            </a:r>
            <a:r>
              <a:rPr lang="ko-KR" altLang="en-US" smtClean="0"/>
              <a:t>을 선택한 후 블록 모드로 변경합니다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10" y="2852936"/>
            <a:ext cx="8363669" cy="1338490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>
            <a:off x="827584" y="2240868"/>
            <a:ext cx="576064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7992914" y="2239959"/>
            <a:ext cx="495672" cy="675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62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41562"/>
            <a:ext cx="8286750" cy="40957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목록</a:t>
            </a:r>
            <a:r>
              <a:rPr lang="en-US" altLang="ko-KR" dirty="0" smtClean="0"/>
              <a:t>_</a:t>
            </a:r>
            <a:r>
              <a:rPr lang="ko-KR" altLang="en-US" smtClean="0"/>
              <a:t>뷰</a:t>
            </a:r>
            <a:r>
              <a:rPr lang="en-US" altLang="ko-KR" dirty="0" smtClean="0"/>
              <a:t>1</a:t>
            </a:r>
            <a:r>
              <a:rPr lang="ko-KR" altLang="en-US" smtClean="0"/>
              <a:t>에서 선택 이벤트 함수를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1475656" y="3501008"/>
            <a:ext cx="1080120" cy="17821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554587" y="3501008"/>
            <a:ext cx="1745605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2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DB</a:t>
            </a:r>
            <a:r>
              <a:rPr lang="ko-KR" altLang="en-US" smtClean="0"/>
              <a:t>에 값을 저장하는 블록을 추가합니다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7" y="2055837"/>
            <a:ext cx="8763000" cy="4181475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1475656" y="5517232"/>
            <a:ext cx="144016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4546950" y="3789040"/>
            <a:ext cx="2473322" cy="19906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0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태그에 </a:t>
            </a:r>
            <a:r>
              <a:rPr lang="en-US" altLang="ko-KR" dirty="0" smtClean="0"/>
              <a:t>“</a:t>
            </a:r>
            <a:r>
              <a:rPr lang="ko-KR" altLang="en-US" smtClean="0"/>
              <a:t>사이트</a:t>
            </a:r>
            <a:r>
              <a:rPr lang="en-US" altLang="ko-KR" dirty="0" smtClean="0"/>
              <a:t>” </a:t>
            </a:r>
            <a:r>
              <a:rPr lang="ko-KR" altLang="en-US" smtClean="0"/>
              <a:t>문자열을 지정해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79" y="2204040"/>
            <a:ext cx="8420050" cy="3169999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1475656" y="2852936"/>
            <a:ext cx="864096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자유형 12"/>
          <p:cNvSpPr/>
          <p:nvPr/>
        </p:nvSpPr>
        <p:spPr>
          <a:xfrm>
            <a:off x="2952520" y="2139540"/>
            <a:ext cx="5343181" cy="1077385"/>
          </a:xfrm>
          <a:custGeom>
            <a:avLst/>
            <a:gdLst>
              <a:gd name="connsiteX0" fmla="*/ 0 w 5343181"/>
              <a:gd name="connsiteY0" fmla="*/ 493491 h 1077385"/>
              <a:gd name="connsiteX1" fmla="*/ 1288974 w 5343181"/>
              <a:gd name="connsiteY1" fmla="*/ 41800 h 1077385"/>
              <a:gd name="connsiteX2" fmla="*/ 3811837 w 5343181"/>
              <a:gd name="connsiteY2" fmla="*/ 74850 h 1077385"/>
              <a:gd name="connsiteX3" fmla="*/ 4924540 w 5343181"/>
              <a:gd name="connsiteY3" fmla="*/ 526542 h 1077385"/>
              <a:gd name="connsiteX4" fmla="*/ 5343181 w 5343181"/>
              <a:gd name="connsiteY4" fmla="*/ 1077385 h 107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3181" h="1077385">
                <a:moveTo>
                  <a:pt x="0" y="493491"/>
                </a:moveTo>
                <a:cubicBezTo>
                  <a:pt x="326834" y="302532"/>
                  <a:pt x="653668" y="111573"/>
                  <a:pt x="1288974" y="41800"/>
                </a:cubicBezTo>
                <a:cubicBezTo>
                  <a:pt x="1924280" y="-27973"/>
                  <a:pt x="3205909" y="-5940"/>
                  <a:pt x="3811837" y="74850"/>
                </a:cubicBezTo>
                <a:cubicBezTo>
                  <a:pt x="4417765" y="155640"/>
                  <a:pt x="4669316" y="359453"/>
                  <a:pt x="4924540" y="526542"/>
                </a:cubicBezTo>
                <a:cubicBezTo>
                  <a:pt x="5179764" y="693631"/>
                  <a:pt x="5261472" y="885508"/>
                  <a:pt x="5343181" y="1077385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63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목록뷰의</a:t>
            </a:r>
            <a:r>
              <a:rPr lang="ko-KR" altLang="en-US" dirty="0" smtClean="0"/>
              <a:t> 선택된 항목 컴포넌트를 </a:t>
            </a:r>
            <a:r>
              <a:rPr lang="ko-KR" altLang="en-US" dirty="0" err="1" smtClean="0"/>
              <a:t>저징할</a:t>
            </a:r>
            <a:r>
              <a:rPr lang="ko-KR" altLang="en-US" smtClean="0"/>
              <a:t> 값에 연결해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0" y="2348880"/>
            <a:ext cx="8867154" cy="3235206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>
            <a:off x="1259632" y="5085184"/>
            <a:ext cx="720080" cy="3188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3851920" y="4149081"/>
            <a:ext cx="3960440" cy="12549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4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제어 그룹에서 다른 스크린열기 </a:t>
            </a:r>
            <a:r>
              <a:rPr lang="ko-KR" altLang="en-US" smtClean="0"/>
              <a:t>명령어를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1" y="2225331"/>
            <a:ext cx="8842771" cy="3127417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1115616" y="3140968"/>
            <a:ext cx="1008112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4050530" y="4005064"/>
            <a:ext cx="1457574" cy="6636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스크린 이름을 지정해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77" y="2276872"/>
            <a:ext cx="8905254" cy="3344400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 flipV="1">
            <a:off x="1187624" y="3212976"/>
            <a:ext cx="864096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자유형 13"/>
          <p:cNvSpPr/>
          <p:nvPr/>
        </p:nvSpPr>
        <p:spPr>
          <a:xfrm>
            <a:off x="2721166" y="3129040"/>
            <a:ext cx="5299114" cy="2126063"/>
          </a:xfrm>
          <a:custGeom>
            <a:avLst/>
            <a:gdLst>
              <a:gd name="connsiteX0" fmla="*/ 0 w 5299114"/>
              <a:gd name="connsiteY0" fmla="*/ 21784 h 2126063"/>
              <a:gd name="connsiteX1" fmla="*/ 594911 w 5299114"/>
              <a:gd name="connsiteY1" fmla="*/ 54835 h 2126063"/>
              <a:gd name="connsiteX2" fmla="*/ 1498294 w 5299114"/>
              <a:gd name="connsiteY2" fmla="*/ 495509 h 2126063"/>
              <a:gd name="connsiteX3" fmla="*/ 2765234 w 5299114"/>
              <a:gd name="connsiteY3" fmla="*/ 1971770 h 2126063"/>
              <a:gd name="connsiteX4" fmla="*/ 4847422 w 5299114"/>
              <a:gd name="connsiteY4" fmla="*/ 1993803 h 2126063"/>
              <a:gd name="connsiteX5" fmla="*/ 5299114 w 5299114"/>
              <a:gd name="connsiteY5" fmla="*/ 1200589 h 212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9114" h="2126063">
                <a:moveTo>
                  <a:pt x="0" y="21784"/>
                </a:moveTo>
                <a:cubicBezTo>
                  <a:pt x="172597" y="-1168"/>
                  <a:pt x="345195" y="-24119"/>
                  <a:pt x="594911" y="54835"/>
                </a:cubicBezTo>
                <a:cubicBezTo>
                  <a:pt x="844627" y="133789"/>
                  <a:pt x="1136574" y="176020"/>
                  <a:pt x="1498294" y="495509"/>
                </a:cubicBezTo>
                <a:cubicBezTo>
                  <a:pt x="1860015" y="814998"/>
                  <a:pt x="2207046" y="1722054"/>
                  <a:pt x="2765234" y="1971770"/>
                </a:cubicBezTo>
                <a:cubicBezTo>
                  <a:pt x="3323422" y="2221486"/>
                  <a:pt x="4425109" y="2122333"/>
                  <a:pt x="4847422" y="1993803"/>
                </a:cubicBezTo>
                <a:cubicBezTo>
                  <a:pt x="5269735" y="1865273"/>
                  <a:pt x="5284424" y="1532931"/>
                  <a:pt x="5299114" y="120058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1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solidFill>
                  <a:schemeClr val="bg1"/>
                </a:solidFill>
              </a:rPr>
              <a:t>실행하기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앱을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빌드한</a:t>
            </a:r>
            <a:r>
              <a:rPr lang="ko-KR" altLang="en-US" dirty="0" smtClean="0"/>
              <a:t> 후 현재 </a:t>
            </a:r>
            <a:r>
              <a:rPr lang="ko-KR" altLang="en-US" dirty="0" err="1" smtClean="0"/>
              <a:t>까지의</a:t>
            </a:r>
            <a:r>
              <a:rPr lang="ko-KR" altLang="en-US" dirty="0" smtClean="0"/>
              <a:t> </a:t>
            </a:r>
            <a:r>
              <a:rPr lang="ko-KR" altLang="en-US" dirty="0" smtClean="0"/>
              <a:t>기능을 테스트해 봅니다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98" y="2708920"/>
            <a:ext cx="48577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Screen2</a:t>
            </a:r>
            <a:r>
              <a:rPr lang="ko-KR" altLang="en-US" smtClean="0"/>
              <a:t>로 이동합니다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924944"/>
            <a:ext cx="3305175" cy="1524000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 flipH="1" flipV="1">
            <a:off x="3707904" y="3786684"/>
            <a:ext cx="432048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1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85239" y="2924944"/>
            <a:ext cx="3855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smtClean="0"/>
              <a:t>멀티 스크린</a:t>
            </a:r>
            <a:endParaRPr lang="ko-KR" alt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4365104"/>
            <a:ext cx="606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여러 개의 화면을 만들고 화면들 간에 이동을 실습합니다</a:t>
            </a:r>
            <a:r>
              <a:rPr lang="en-US" altLang="ko-KR" dirty="0" smtClean="0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751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439150" cy="32861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Screen2 </a:t>
            </a:r>
            <a:r>
              <a:rPr lang="ko-KR" altLang="en-US" smtClean="0"/>
              <a:t>초기화 이벤트 함수를 추가합니다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1400080" y="4797152"/>
            <a:ext cx="1224136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4554587" y="3501008"/>
            <a:ext cx="2177653" cy="12961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28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Site </a:t>
            </a:r>
            <a:r>
              <a:rPr lang="ko-KR" altLang="en-US" smtClean="0"/>
              <a:t>이름을 가지는 지역변수를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10" y="2155502"/>
            <a:ext cx="8086725" cy="3267075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 flipV="1">
            <a:off x="1403648" y="4221088"/>
            <a:ext cx="1296144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5334804" y="3429000"/>
            <a:ext cx="965388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7652698" y="2348880"/>
            <a:ext cx="92908" cy="6396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TinyDB</a:t>
            </a:r>
            <a:r>
              <a:rPr lang="ko-KR" altLang="en-US" smtClean="0"/>
              <a:t>에서 값을 읽어오는 명령어를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10" y="2313628"/>
            <a:ext cx="8442524" cy="3203604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1331640" y="4509120"/>
            <a:ext cx="936104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4086535" y="3645024"/>
            <a:ext cx="2800732" cy="7308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5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TinyDB</a:t>
            </a:r>
            <a:r>
              <a:rPr lang="ko-KR" altLang="en-US" smtClean="0"/>
              <a:t>에서 값을 읽어오는 명령어를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10" y="2313628"/>
            <a:ext cx="8442524" cy="3203604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1331640" y="4509120"/>
            <a:ext cx="936104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4086535" y="3645024"/>
            <a:ext cx="2800732" cy="7308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02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태그를 </a:t>
            </a:r>
            <a:r>
              <a:rPr lang="en-US" altLang="ko-KR" dirty="0" smtClean="0"/>
              <a:t>“</a:t>
            </a:r>
            <a:r>
              <a:rPr lang="ko-KR" altLang="en-US" smtClean="0"/>
              <a:t>사이트</a:t>
            </a:r>
            <a:r>
              <a:rPr lang="en-US" altLang="ko-KR" dirty="0" smtClean="0"/>
              <a:t>”</a:t>
            </a:r>
            <a:r>
              <a:rPr lang="ko-KR" altLang="en-US" smtClean="0"/>
              <a:t>로 지정해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0" y="2276872"/>
            <a:ext cx="8824130" cy="2220838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1187624" y="2852936"/>
            <a:ext cx="792088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자유형 10"/>
          <p:cNvSpPr/>
          <p:nvPr/>
        </p:nvSpPr>
        <p:spPr>
          <a:xfrm>
            <a:off x="2423711" y="2173222"/>
            <a:ext cx="6136713" cy="867433"/>
          </a:xfrm>
          <a:custGeom>
            <a:avLst/>
            <a:gdLst>
              <a:gd name="connsiteX0" fmla="*/ 0 w 6136713"/>
              <a:gd name="connsiteY0" fmla="*/ 448792 h 867433"/>
              <a:gd name="connsiteX1" fmla="*/ 925417 w 6136713"/>
              <a:gd name="connsiteY1" fmla="*/ 41168 h 867433"/>
              <a:gd name="connsiteX2" fmla="*/ 3150824 w 6136713"/>
              <a:gd name="connsiteY2" fmla="*/ 30151 h 867433"/>
              <a:gd name="connsiteX3" fmla="*/ 4902506 w 6136713"/>
              <a:gd name="connsiteY3" fmla="*/ 184388 h 867433"/>
              <a:gd name="connsiteX4" fmla="*/ 5960125 w 6136713"/>
              <a:gd name="connsiteY4" fmla="*/ 647096 h 867433"/>
              <a:gd name="connsiteX5" fmla="*/ 6125378 w 6136713"/>
              <a:gd name="connsiteY5" fmla="*/ 867433 h 8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713" h="867433">
                <a:moveTo>
                  <a:pt x="0" y="448792"/>
                </a:moveTo>
                <a:cubicBezTo>
                  <a:pt x="200140" y="279866"/>
                  <a:pt x="400280" y="110941"/>
                  <a:pt x="925417" y="41168"/>
                </a:cubicBezTo>
                <a:cubicBezTo>
                  <a:pt x="1450554" y="-28605"/>
                  <a:pt x="2487976" y="6281"/>
                  <a:pt x="3150824" y="30151"/>
                </a:cubicBezTo>
                <a:cubicBezTo>
                  <a:pt x="3813672" y="54021"/>
                  <a:pt x="4434289" y="81564"/>
                  <a:pt x="4902506" y="184388"/>
                </a:cubicBezTo>
                <a:cubicBezTo>
                  <a:pt x="5370723" y="287212"/>
                  <a:pt x="5756313" y="533255"/>
                  <a:pt x="5960125" y="647096"/>
                </a:cubicBezTo>
                <a:cubicBezTo>
                  <a:pt x="6163937" y="760937"/>
                  <a:pt x="6144657" y="814185"/>
                  <a:pt x="6125378" y="867433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736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제어 그룹에서 </a:t>
            </a:r>
            <a:r>
              <a:rPr lang="en-US" altLang="ko-KR" dirty="0" smtClean="0"/>
              <a:t>“</a:t>
            </a:r>
            <a:r>
              <a:rPr lang="ko-KR" altLang="en-US" smtClean="0"/>
              <a:t>만약 그러면</a:t>
            </a:r>
            <a:r>
              <a:rPr lang="en-US" altLang="ko-KR" dirty="0" smtClean="0"/>
              <a:t>” </a:t>
            </a:r>
            <a:r>
              <a:rPr lang="ko-KR" altLang="en-US" smtClean="0"/>
              <a:t>조건 비교 명령어를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2" y="2276872"/>
            <a:ext cx="8927516" cy="3293914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1115616" y="3429000"/>
            <a:ext cx="12241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3347864" y="3429918"/>
            <a:ext cx="3672408" cy="10071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79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논리 그룹에서 두 개의 값을 비교하는 </a:t>
            </a:r>
            <a:r>
              <a:rPr lang="ko-KR" altLang="en-US" smtClean="0"/>
              <a:t>명령어를 추가합니다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3" y="2348880"/>
            <a:ext cx="8239125" cy="3238500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1403648" y="3356992"/>
            <a:ext cx="1152128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3903411" y="4077072"/>
            <a:ext cx="2828829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7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변수에서 가져오기 명령어를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89" y="2276872"/>
            <a:ext cx="8715375" cy="3514725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1259632" y="3429000"/>
            <a:ext cx="1224136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자유형 10"/>
          <p:cNvSpPr/>
          <p:nvPr/>
        </p:nvSpPr>
        <p:spPr>
          <a:xfrm>
            <a:off x="3723701" y="3360145"/>
            <a:ext cx="3437263" cy="506775"/>
          </a:xfrm>
          <a:custGeom>
            <a:avLst/>
            <a:gdLst>
              <a:gd name="connsiteX0" fmla="*/ 0 w 3437263"/>
              <a:gd name="connsiteY0" fmla="*/ 0 h 506775"/>
              <a:gd name="connsiteX1" fmla="*/ 2071171 w 3437263"/>
              <a:gd name="connsiteY1" fmla="*/ 88135 h 506775"/>
              <a:gd name="connsiteX2" fmla="*/ 3106757 w 3437263"/>
              <a:gd name="connsiteY2" fmla="*/ 286438 h 506775"/>
              <a:gd name="connsiteX3" fmla="*/ 3437263 w 3437263"/>
              <a:gd name="connsiteY3" fmla="*/ 506775 h 5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263" h="506775">
                <a:moveTo>
                  <a:pt x="0" y="0"/>
                </a:moveTo>
                <a:cubicBezTo>
                  <a:pt x="776689" y="20197"/>
                  <a:pt x="1553378" y="40395"/>
                  <a:pt x="2071171" y="88135"/>
                </a:cubicBezTo>
                <a:cubicBezTo>
                  <a:pt x="2588964" y="135875"/>
                  <a:pt x="2879075" y="216665"/>
                  <a:pt x="3106757" y="286438"/>
                </a:cubicBezTo>
                <a:cubicBezTo>
                  <a:pt x="3334439" y="356211"/>
                  <a:pt x="3385851" y="431493"/>
                  <a:pt x="3437263" y="506775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85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“</a:t>
            </a:r>
            <a:r>
              <a:rPr lang="ko-KR" altLang="en-US" smtClean="0"/>
              <a:t>구글</a:t>
            </a:r>
            <a:r>
              <a:rPr lang="en-US" altLang="ko-KR" dirty="0" smtClean="0"/>
              <a:t>” </a:t>
            </a:r>
            <a:r>
              <a:rPr lang="ko-KR" altLang="en-US" smtClean="0"/>
              <a:t>문자열을 조건에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0" y="2420888"/>
            <a:ext cx="8755458" cy="3096344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1259632" y="3068960"/>
            <a:ext cx="792088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자유형 9"/>
          <p:cNvSpPr/>
          <p:nvPr/>
        </p:nvSpPr>
        <p:spPr>
          <a:xfrm>
            <a:off x="2831335" y="3021895"/>
            <a:ext cx="4696504" cy="2163379"/>
          </a:xfrm>
          <a:custGeom>
            <a:avLst/>
            <a:gdLst>
              <a:gd name="connsiteX0" fmla="*/ 0 w 4696504"/>
              <a:gd name="connsiteY0" fmla="*/ 18760 h 2163379"/>
              <a:gd name="connsiteX1" fmla="*/ 440675 w 4696504"/>
              <a:gd name="connsiteY1" fmla="*/ 51811 h 2163379"/>
              <a:gd name="connsiteX2" fmla="*/ 881349 w 4696504"/>
              <a:gd name="connsiteY2" fmla="*/ 459435 h 2163379"/>
              <a:gd name="connsiteX3" fmla="*/ 1333041 w 4696504"/>
              <a:gd name="connsiteY3" fmla="*/ 1362818 h 2163379"/>
              <a:gd name="connsiteX4" fmla="*/ 2115238 w 4696504"/>
              <a:gd name="connsiteY4" fmla="*/ 2001797 h 2163379"/>
              <a:gd name="connsiteX5" fmla="*/ 3062689 w 4696504"/>
              <a:gd name="connsiteY5" fmla="*/ 2156033 h 2163379"/>
              <a:gd name="connsiteX6" fmla="*/ 4439798 w 4696504"/>
              <a:gd name="connsiteY6" fmla="*/ 1836544 h 2163379"/>
              <a:gd name="connsiteX7" fmla="*/ 4693185 w 4696504"/>
              <a:gd name="connsiteY7" fmla="*/ 1065363 h 216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6504" h="2163379">
                <a:moveTo>
                  <a:pt x="0" y="18760"/>
                </a:moveTo>
                <a:cubicBezTo>
                  <a:pt x="146892" y="-1438"/>
                  <a:pt x="293784" y="-21635"/>
                  <a:pt x="440675" y="51811"/>
                </a:cubicBezTo>
                <a:cubicBezTo>
                  <a:pt x="587567" y="125257"/>
                  <a:pt x="732621" y="240934"/>
                  <a:pt x="881349" y="459435"/>
                </a:cubicBezTo>
                <a:cubicBezTo>
                  <a:pt x="1030077" y="677936"/>
                  <a:pt x="1127393" y="1105758"/>
                  <a:pt x="1333041" y="1362818"/>
                </a:cubicBezTo>
                <a:cubicBezTo>
                  <a:pt x="1538689" y="1619878"/>
                  <a:pt x="1826963" y="1869595"/>
                  <a:pt x="2115238" y="2001797"/>
                </a:cubicBezTo>
                <a:cubicBezTo>
                  <a:pt x="2403513" y="2133999"/>
                  <a:pt x="2675262" y="2183575"/>
                  <a:pt x="3062689" y="2156033"/>
                </a:cubicBezTo>
                <a:cubicBezTo>
                  <a:pt x="3450116" y="2128491"/>
                  <a:pt x="4168049" y="2018322"/>
                  <a:pt x="4439798" y="1836544"/>
                </a:cubicBezTo>
                <a:cubicBezTo>
                  <a:pt x="4711547" y="1654766"/>
                  <a:pt x="4702366" y="1360064"/>
                  <a:pt x="4693185" y="1065363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584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9" y="2132856"/>
            <a:ext cx="8543875" cy="359698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웹뷰어</a:t>
            </a:r>
            <a:r>
              <a:rPr lang="en-US" altLang="ko-KR" dirty="0" smtClean="0"/>
              <a:t>1</a:t>
            </a:r>
            <a:r>
              <a:rPr lang="ko-KR" altLang="en-US" smtClean="0"/>
              <a:t>의</a:t>
            </a:r>
            <a:r>
              <a:rPr lang="en-US" altLang="ko-KR" dirty="0" smtClean="0"/>
              <a:t>URL</a:t>
            </a:r>
            <a:r>
              <a:rPr lang="ko-KR" altLang="en-US" smtClean="0"/>
              <a:t>로 이동 명령어를 추가합니다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1331640" y="4653136"/>
            <a:ext cx="936104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4283968" y="4149080"/>
            <a:ext cx="2346980" cy="12567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7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화면 배치하기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새로운 프로젝트를 생성합니다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80928"/>
            <a:ext cx="32861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15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Url</a:t>
            </a:r>
            <a:r>
              <a:rPr lang="ko-KR" altLang="en-US" smtClean="0"/>
              <a:t>에 구글 주소 </a:t>
            </a:r>
            <a:r>
              <a:rPr lang="en-US" altLang="ko-KR" dirty="0" smtClean="0">
                <a:hlinkClick r:id="rId2"/>
              </a:rPr>
              <a:t>“http://www.google.com</a:t>
            </a:r>
            <a:r>
              <a:rPr lang="en-US" altLang="ko-KR" dirty="0" smtClean="0"/>
              <a:t>” </a:t>
            </a:r>
            <a:r>
              <a:rPr lang="ko-KR" altLang="en-US" smtClean="0"/>
              <a:t>를 지정해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8" y="2420888"/>
            <a:ext cx="8946212" cy="3240360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1187624" y="3284984"/>
            <a:ext cx="792088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 11"/>
          <p:cNvSpPr/>
          <p:nvPr/>
        </p:nvSpPr>
        <p:spPr>
          <a:xfrm>
            <a:off x="2677099" y="3294446"/>
            <a:ext cx="5299113" cy="2643047"/>
          </a:xfrm>
          <a:custGeom>
            <a:avLst/>
            <a:gdLst>
              <a:gd name="connsiteX0" fmla="*/ 0 w 5299113"/>
              <a:gd name="connsiteY0" fmla="*/ 10614 h 2643047"/>
              <a:gd name="connsiteX1" fmla="*/ 484742 w 5299113"/>
              <a:gd name="connsiteY1" fmla="*/ 98749 h 2643047"/>
              <a:gd name="connsiteX2" fmla="*/ 1145754 w 5299113"/>
              <a:gd name="connsiteY2" fmla="*/ 726711 h 2643047"/>
              <a:gd name="connsiteX3" fmla="*/ 1443209 w 5299113"/>
              <a:gd name="connsiteY3" fmla="*/ 1773313 h 2643047"/>
              <a:gd name="connsiteX4" fmla="*/ 2765234 w 5299113"/>
              <a:gd name="connsiteY4" fmla="*/ 2566527 h 2643047"/>
              <a:gd name="connsiteX5" fmla="*/ 4186409 w 5299113"/>
              <a:gd name="connsiteY5" fmla="*/ 2544494 h 2643047"/>
              <a:gd name="connsiteX6" fmla="*/ 5067759 w 5299113"/>
              <a:gd name="connsiteY6" fmla="*/ 1971617 h 2643047"/>
              <a:gd name="connsiteX7" fmla="*/ 5299113 w 5299113"/>
              <a:gd name="connsiteY7" fmla="*/ 1575009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9113" h="2643047">
                <a:moveTo>
                  <a:pt x="0" y="10614"/>
                </a:moveTo>
                <a:cubicBezTo>
                  <a:pt x="146891" y="-4993"/>
                  <a:pt x="293783" y="-20600"/>
                  <a:pt x="484742" y="98749"/>
                </a:cubicBezTo>
                <a:cubicBezTo>
                  <a:pt x="675701" y="218098"/>
                  <a:pt x="986010" y="447617"/>
                  <a:pt x="1145754" y="726711"/>
                </a:cubicBezTo>
                <a:cubicBezTo>
                  <a:pt x="1305498" y="1005805"/>
                  <a:pt x="1173296" y="1466677"/>
                  <a:pt x="1443209" y="1773313"/>
                </a:cubicBezTo>
                <a:cubicBezTo>
                  <a:pt x="1713122" y="2079949"/>
                  <a:pt x="2308034" y="2437997"/>
                  <a:pt x="2765234" y="2566527"/>
                </a:cubicBezTo>
                <a:cubicBezTo>
                  <a:pt x="3222434" y="2695057"/>
                  <a:pt x="3802655" y="2643646"/>
                  <a:pt x="4186409" y="2544494"/>
                </a:cubicBezTo>
                <a:cubicBezTo>
                  <a:pt x="4570163" y="2445342"/>
                  <a:pt x="4882308" y="2133198"/>
                  <a:pt x="5067759" y="1971617"/>
                </a:cubicBezTo>
                <a:cubicBezTo>
                  <a:pt x="5253210" y="1810036"/>
                  <a:pt x="5276161" y="1692522"/>
                  <a:pt x="5299113" y="157500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745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solidFill>
                  <a:schemeClr val="bg1"/>
                </a:solidFill>
              </a:rPr>
              <a:t>실행하기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앱을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빌드한</a:t>
            </a:r>
            <a:r>
              <a:rPr lang="ko-KR" altLang="en-US" dirty="0" smtClean="0"/>
              <a:t> 후 현재 </a:t>
            </a:r>
            <a:r>
              <a:rPr lang="ko-KR" altLang="en-US" dirty="0" err="1" smtClean="0"/>
              <a:t>까지의</a:t>
            </a:r>
            <a:r>
              <a:rPr lang="ko-KR" altLang="en-US" dirty="0" smtClean="0"/>
              <a:t> </a:t>
            </a:r>
            <a:r>
              <a:rPr lang="ko-KR" altLang="en-US" dirty="0" smtClean="0"/>
              <a:t>기능을 테스트해 봅니다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92896"/>
            <a:ext cx="59436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43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“</a:t>
            </a:r>
            <a:r>
              <a:rPr lang="ko-KR" altLang="en-US" smtClean="0"/>
              <a:t>만약 </a:t>
            </a:r>
            <a:r>
              <a:rPr lang="en-US" altLang="ko-KR" dirty="0" smtClean="0"/>
              <a:t>~ </a:t>
            </a:r>
            <a:r>
              <a:rPr lang="ko-KR" altLang="en-US" smtClean="0"/>
              <a:t>그러면</a:t>
            </a:r>
            <a:r>
              <a:rPr lang="en-US" altLang="ko-KR" dirty="0" smtClean="0"/>
              <a:t>”</a:t>
            </a:r>
            <a:r>
              <a:rPr lang="ko-KR" altLang="en-US" smtClean="0"/>
              <a:t> 명령어 블록을 복제합니다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37" y="2455887"/>
            <a:ext cx="5981700" cy="3781425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 flipH="1" flipV="1">
            <a:off x="3959932" y="4058567"/>
            <a:ext cx="648072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2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복제한 조건 비교 블록을 아래에 연결한 후 각각 이름과 주소를 수정해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92896"/>
            <a:ext cx="5981700" cy="3381375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1259632" y="4868110"/>
            <a:ext cx="1188132" cy="7385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5819927" y="4839077"/>
            <a:ext cx="1416369" cy="1740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H="1" flipV="1">
            <a:off x="6179082" y="5358174"/>
            <a:ext cx="1416369" cy="1740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61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“</a:t>
            </a:r>
            <a:r>
              <a:rPr lang="ko-KR" altLang="en-US"/>
              <a:t>만약 </a:t>
            </a:r>
            <a:r>
              <a:rPr lang="en-US" altLang="ko-KR" dirty="0"/>
              <a:t>~ </a:t>
            </a:r>
            <a:r>
              <a:rPr lang="ko-KR" altLang="en-US"/>
              <a:t>그러면</a:t>
            </a:r>
            <a:r>
              <a:rPr lang="en-US" altLang="ko-KR" dirty="0"/>
              <a:t>”</a:t>
            </a:r>
            <a:r>
              <a:rPr lang="ko-KR" altLang="en-US"/>
              <a:t> 명령어 </a:t>
            </a:r>
            <a:r>
              <a:rPr lang="ko-KR" altLang="en-US"/>
              <a:t>블록을 </a:t>
            </a:r>
            <a:r>
              <a:rPr lang="ko-KR" altLang="en-US" smtClean="0"/>
              <a:t>다시 복제합니다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29" y="1855978"/>
            <a:ext cx="6000750" cy="5029200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H="1" flipV="1">
            <a:off x="3965042" y="4797152"/>
            <a:ext cx="648072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04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블록 </a:t>
            </a:r>
            <a:r>
              <a:rPr lang="ko-KR" altLang="en-US" dirty="0" err="1" smtClean="0"/>
              <a:t>코딩하기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복제한 조건 비교 블록을 아래에 연결한 후 각각 이름과 주소를 수정해 줍니다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28403"/>
            <a:ext cx="5924550" cy="4352925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1475656" y="5354711"/>
            <a:ext cx="1188132" cy="7385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 flipV="1">
            <a:off x="5922763" y="5313050"/>
            <a:ext cx="1416369" cy="1740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6635093" y="5919197"/>
            <a:ext cx="1416369" cy="1740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20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실행하기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현재까지 개발된 기능을 테스트해 봅니다</a:t>
            </a:r>
            <a:r>
              <a:rPr lang="en-US" altLang="ko-KR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63127"/>
            <a:ext cx="59245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4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화면 배치하기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목록뷰를</a:t>
            </a:r>
            <a:r>
              <a:rPr lang="ko-KR" altLang="en-US" smtClean="0"/>
              <a:t>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7096125" cy="3552825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V="1">
            <a:off x="1691680" y="4077072"/>
            <a:ext cx="2520280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7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화면 배치하기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목록뷰의</a:t>
            </a:r>
            <a:r>
              <a:rPr lang="ko-KR" altLang="en-US" smtClean="0"/>
              <a:t> 속성을 수정해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3676650" cy="28003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522464"/>
            <a:ext cx="18669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화면 배치하기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데이터를 저장하기 위해 </a:t>
            </a:r>
            <a:r>
              <a:rPr lang="en-US" altLang="ko-KR" dirty="0" err="1" smtClean="0"/>
              <a:t>TinyDB</a:t>
            </a:r>
            <a:r>
              <a:rPr lang="en-US" altLang="ko-KR" dirty="0" smtClean="0"/>
              <a:t> </a:t>
            </a:r>
            <a:r>
              <a:rPr lang="ko-KR" altLang="en-US" smtClean="0"/>
              <a:t>컴포넌트를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80803"/>
            <a:ext cx="7086600" cy="4200525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>
            <a:off x="1763688" y="3284984"/>
            <a:ext cx="367240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5652120" y="3501008"/>
            <a:ext cx="360040" cy="24482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75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화면 배치하기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스크린을 하나 더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35416"/>
            <a:ext cx="6267450" cy="4038600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>
            <a:off x="2483768" y="2492896"/>
            <a:ext cx="1368152" cy="20162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94228" y="6025575"/>
            <a:ext cx="400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이름은 그냥 기본 이름을 사용합니다</a:t>
            </a:r>
            <a:r>
              <a:rPr lang="en-US" altLang="ko-KR" dirty="0" smtClean="0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67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화면 배치하기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스크린이 추가되면 화면이 </a:t>
            </a:r>
            <a:r>
              <a:rPr lang="en-US" altLang="ko-KR" dirty="0" smtClean="0"/>
              <a:t>Screen2</a:t>
            </a:r>
            <a:r>
              <a:rPr lang="ko-KR" altLang="en-US" smtClean="0"/>
              <a:t>로 변경됩니다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19" y="2780928"/>
            <a:ext cx="51339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5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화면 배치하기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웹뷰어</a:t>
            </a:r>
            <a:r>
              <a:rPr lang="ko-KR" altLang="en-US" smtClean="0"/>
              <a:t> 컴포넌트를 추가해 줍니다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B50-B7B3-497B-AAED-7CC56EBF7E02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52698" y="6926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/>
                </a:solidFill>
              </a:rPr>
              <a:t>멀티스크린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72" y="2014692"/>
            <a:ext cx="5353595" cy="4357577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V="1">
            <a:off x="2267744" y="4509120"/>
            <a:ext cx="2736304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00139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430</Words>
  <Application>Microsoft Office PowerPoint</Application>
  <PresentationFormat>화면 슬라이드 쇼(4:3)</PresentationFormat>
  <Paragraphs>144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HY그래픽M</vt:lpstr>
      <vt:lpstr>맑은 고딕</vt:lpstr>
      <vt:lpstr>Arial</vt:lpstr>
      <vt:lpstr>Trebuchet MS</vt:lpstr>
      <vt:lpstr>Wingdings 3</vt:lpstr>
      <vt:lpstr>패싯</vt:lpstr>
      <vt:lpstr>앱인벤터 기초과정 (5차시)</vt:lpstr>
      <vt:lpstr>PowerPoint 프레젠테이션</vt:lpstr>
      <vt:lpstr>화면 배치하기</vt:lpstr>
      <vt:lpstr>화면 배치하기</vt:lpstr>
      <vt:lpstr>화면 배치하기</vt:lpstr>
      <vt:lpstr>화면 배치하기</vt:lpstr>
      <vt:lpstr>화면 배치하기</vt:lpstr>
      <vt:lpstr>화면 배치하기</vt:lpstr>
      <vt:lpstr>화면 배치하기</vt:lpstr>
      <vt:lpstr>화면 배치하기</vt:lpstr>
      <vt:lpstr>화면 배치하기</vt:lpstr>
      <vt:lpstr>블록 코딩하기</vt:lpstr>
      <vt:lpstr>블록 코딩하기</vt:lpstr>
      <vt:lpstr>블록 코딩하기</vt:lpstr>
      <vt:lpstr>블록 코딩하기</vt:lpstr>
      <vt:lpstr>블록 코딩하기</vt:lpstr>
      <vt:lpstr>블록 코딩하기</vt:lpstr>
      <vt:lpstr>실행하기</vt:lpstr>
      <vt:lpstr>블록 코딩하기</vt:lpstr>
      <vt:lpstr>블록 코딩하기</vt:lpstr>
      <vt:lpstr>블록 코딩하기</vt:lpstr>
      <vt:lpstr>블록 코딩하기</vt:lpstr>
      <vt:lpstr>블록 코딩하기</vt:lpstr>
      <vt:lpstr>블록 코딩하기</vt:lpstr>
      <vt:lpstr>블록 코딩하기</vt:lpstr>
      <vt:lpstr>블록 코딩하기</vt:lpstr>
      <vt:lpstr>블록 코딩하기</vt:lpstr>
      <vt:lpstr>블록 코딩하기</vt:lpstr>
      <vt:lpstr>블록 코딩하기</vt:lpstr>
      <vt:lpstr>블록 코딩하기</vt:lpstr>
      <vt:lpstr>실행하기</vt:lpstr>
      <vt:lpstr>블록 코딩하기</vt:lpstr>
      <vt:lpstr>블록 코딩하기</vt:lpstr>
      <vt:lpstr>블록 코딩하기</vt:lpstr>
      <vt:lpstr>블록 코딩하기</vt:lpstr>
      <vt:lpstr>실행하기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HYUNWOO</dc:creator>
  <cp:lastModifiedBy>young.admin@gmail.com</cp:lastModifiedBy>
  <cp:revision>1039</cp:revision>
  <dcterms:created xsi:type="dcterms:W3CDTF">2015-05-01T02:42:52Z</dcterms:created>
  <dcterms:modified xsi:type="dcterms:W3CDTF">2016-06-21T04:45:03Z</dcterms:modified>
</cp:coreProperties>
</file>